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عنوان اسلاید">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a-IR"/>
              <a:t>برای ویرایش نسخه اصلی سبک عنوان کلیک کنید</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a-IR"/>
              <a:t>برای ویرایش نسخه اصلی سبک زیرنویس کلیک کنید</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تصویر پانوراما با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a-IR"/>
              <a:t>برای ویرایش نسخه اصلی سبک عنوان کلیک کنید</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a:t>برای افزودن تصویر نماد را کلیک کنید</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4509A250-FF31-4206-8172-F9D3106AACB1}"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عنوان و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a-IR"/>
              <a:t>برای ویرایش نسخه اصلی سبک عنوان کلیک کنید</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4509A250-FF31-4206-8172-F9D3106AACB1}"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نقل قول با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a-IR"/>
              <a:t>برای ویرایش نسخه اصلی سبک عنوان کلیک کنید</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a-IR"/>
              <a:t>برای ویرایش سبک‌های متن اصلی، کلیک کنید</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4509A250-FF31-4206-8172-F9D3106AACB1}"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کارت نام">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4509A250-FF31-4206-8172-F9D3106AACB1}"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ستو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6/16/2020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ستون 3 تصویر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a:t>برای افزودن تصویر نماد را کلیک کنید</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a:t>برای افزودن تصویر نماد را کلیک کنید</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a:t>برای افزودن تصویر نماد را کلیک کنید</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6/16/2020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p:txBody>
          <a:bodyPr vert="eaVert" anchor="t" anchorCtr="0"/>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Content Placeholder 2"/>
          <p:cNvSpPr>
            <a:spLocks noGrp="1"/>
          </p:cNvSpPr>
          <p:nvPr>
            <p:ph idx="1"/>
          </p:nvPr>
        </p:nvSpPr>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9796027F-7875-4030-9381-8BD8C4F21935}" type="datetimeFigureOut">
              <a:rPr lang="en-US" dirty="0"/>
              <a:t>6/16/2020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6/16/2020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6/16/2020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6/16/2020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a-IR"/>
              <a:t>برای ویرایش نسخه اصلی سبک عنوان کلیک کنید</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7" name="Date Placeholder 4"/>
          <p:cNvSpPr>
            <a:spLocks noGrp="1"/>
          </p:cNvSpPr>
          <p:nvPr>
            <p:ph type="dt" sz="half" idx="10"/>
          </p:nvPr>
        </p:nvSpPr>
        <p:spPr/>
        <p:txBody>
          <a:bodyPr/>
          <a:lstStyle/>
          <a:p>
            <a:fld id="{4509A250-FF31-4206-8172-F9D3106AACB1}" type="datetimeFigureOut">
              <a:rPr lang="en-US" dirty="0"/>
              <a:t>6/16/2020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a-IR"/>
              <a:t>برای ویرایش نسخه اصلی سبک عنوان کلیک کنید</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a:t>برای افزودن تصویر نماد را کلیک کنید</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4509A250-FF31-4206-8172-F9D3106AACB1}" type="datetimeFigureOut">
              <a:rPr lang="en-US" dirty="0"/>
              <a:t>6/16/2020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21" Type="http://schemas.openxmlformats.org/officeDocument/2006/relationships/image" Target="../media/image4.png"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3.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2.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 Id="rId22" Type="http://schemas.openxmlformats.org/officeDocument/2006/relationships/image" Target="../media/image5.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6/16/2020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7D3112B-493F-9F4F-A5B1-AE4BF0B6E95A}"/>
              </a:ext>
            </a:extLst>
          </p:cNvPr>
          <p:cNvSpPr>
            <a:spLocks noGrp="1"/>
          </p:cNvSpPr>
          <p:nvPr>
            <p:ph type="ctrTitle"/>
          </p:nvPr>
        </p:nvSpPr>
        <p:spPr/>
        <p:txBody>
          <a:bodyPr/>
          <a:lstStyle/>
          <a:p>
            <a:r>
              <a:rPr lang="af-ZA" sz="5400"/>
              <a:t>Literary Criticism of "Journey to Ch</a:t>
            </a:r>
            <a:r>
              <a:rPr lang="fa-IR" sz="5400"/>
              <a:t>a</a:t>
            </a:r>
            <a:r>
              <a:rPr lang="af-ZA" sz="5400"/>
              <a:t>zabeh"</a:t>
            </a:r>
            <a:endParaRPr lang="fa-IR" sz="5400"/>
          </a:p>
        </p:txBody>
      </p:sp>
      <p:sp>
        <p:nvSpPr>
          <p:cNvPr id="3" name="زیر نویس 2">
            <a:extLst>
              <a:ext uri="{FF2B5EF4-FFF2-40B4-BE49-F238E27FC236}">
                <a16:creationId xmlns:a16="http://schemas.microsoft.com/office/drawing/2014/main" id="{7A7A0B10-2123-CD45-B752-6D873B4F7A56}"/>
              </a:ext>
            </a:extLst>
          </p:cNvPr>
          <p:cNvSpPr>
            <a:spLocks noGrp="1"/>
          </p:cNvSpPr>
          <p:nvPr>
            <p:ph type="subTitle" idx="1"/>
          </p:nvPr>
        </p:nvSpPr>
        <p:spPr/>
        <p:txBody>
          <a:bodyPr>
            <a:normAutofit fontScale="92500" lnSpcReduction="10000"/>
          </a:bodyPr>
          <a:lstStyle/>
          <a:p>
            <a:r>
              <a:rPr lang="af-ZA" sz="2400"/>
              <a:t>Saeedeh Athari, Master of Language Translation</a:t>
            </a:r>
            <a:endParaRPr lang="fa-IR" sz="2400"/>
          </a:p>
          <a:p>
            <a:r>
              <a:rPr lang="af-ZA" sz="2400"/>
              <a:t>Dr. Jahandideh, Professor of Applied Criticism</a:t>
            </a:r>
            <a:endParaRPr lang="fa-IR" sz="2400"/>
          </a:p>
        </p:txBody>
      </p:sp>
    </p:spTree>
    <p:extLst>
      <p:ext uri="{BB962C8B-B14F-4D97-AF65-F5344CB8AC3E}">
        <p14:creationId xmlns:p14="http://schemas.microsoft.com/office/powerpoint/2010/main" val="1014832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059249B-46C7-1C4D-BC33-FF9A19E939EC}"/>
              </a:ext>
            </a:extLst>
          </p:cNvPr>
          <p:cNvSpPr>
            <a:spLocks noGrp="1"/>
          </p:cNvSpPr>
          <p:nvPr>
            <p:ph type="title"/>
          </p:nvPr>
        </p:nvSpPr>
        <p:spPr>
          <a:xfrm>
            <a:off x="1035470" y="453043"/>
            <a:ext cx="9404723" cy="1400530"/>
          </a:xfrm>
        </p:spPr>
        <p:txBody>
          <a:bodyPr/>
          <a:lstStyle/>
          <a:p>
            <a:pPr algn="l"/>
            <a:r>
              <a:rPr lang="af-ZA" sz="3200"/>
              <a:t>Schematic diagram of article production steps</a:t>
            </a:r>
            <a:endParaRPr lang="fa-IR" sz="3200"/>
          </a:p>
        </p:txBody>
      </p:sp>
      <p:sp>
        <p:nvSpPr>
          <p:cNvPr id="4" name="بیضی 3">
            <a:extLst>
              <a:ext uri="{FF2B5EF4-FFF2-40B4-BE49-F238E27FC236}">
                <a16:creationId xmlns:a16="http://schemas.microsoft.com/office/drawing/2014/main" id="{28F91A95-53FF-4940-85D4-51C2EAD3EC8E}"/>
              </a:ext>
            </a:extLst>
          </p:cNvPr>
          <p:cNvSpPr/>
          <p:nvPr/>
        </p:nvSpPr>
        <p:spPr>
          <a:xfrm>
            <a:off x="4812029" y="1336508"/>
            <a:ext cx="1657711" cy="561884"/>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fa-IR" b="1"/>
              <a:t>Start</a:t>
            </a:r>
          </a:p>
        </p:txBody>
      </p:sp>
      <p:sp>
        <p:nvSpPr>
          <p:cNvPr id="5" name="نمودار گردش کار: پردازش 4">
            <a:extLst>
              <a:ext uri="{FF2B5EF4-FFF2-40B4-BE49-F238E27FC236}">
                <a16:creationId xmlns:a16="http://schemas.microsoft.com/office/drawing/2014/main" id="{D8607F79-14D5-4343-A4C0-E5790B884100}"/>
              </a:ext>
            </a:extLst>
          </p:cNvPr>
          <p:cNvSpPr/>
          <p:nvPr/>
        </p:nvSpPr>
        <p:spPr>
          <a:xfrm rot="10800000" flipV="1">
            <a:off x="3085688" y="2177450"/>
            <a:ext cx="1386256" cy="627042"/>
          </a:xfrm>
          <a:prstGeom prst="flowChartProcess">
            <a:avLst/>
          </a:prstGeom>
        </p:spPr>
        <p:style>
          <a:lnRef idx="1">
            <a:schemeClr val="dk1"/>
          </a:lnRef>
          <a:fillRef idx="2">
            <a:schemeClr val="dk1"/>
          </a:fillRef>
          <a:effectRef idx="1">
            <a:schemeClr val="dk1"/>
          </a:effectRef>
          <a:fontRef idx="minor">
            <a:schemeClr val="dk1"/>
          </a:fontRef>
        </p:style>
        <p:txBody>
          <a:bodyPr rtlCol="1" anchor="ctr"/>
          <a:lstStyle/>
          <a:p>
            <a:pPr algn="ctr"/>
            <a:r>
              <a:rPr lang="af-ZA" sz="1100" b="1">
                <a:cs typeface="+mj-cs"/>
              </a:rPr>
              <a:t>Read the book Contemporary Literary Critique Theories</a:t>
            </a:r>
            <a:endParaRPr lang="fa-IR" sz="1100" b="1">
              <a:cs typeface="+mj-cs"/>
            </a:endParaRPr>
          </a:p>
        </p:txBody>
      </p:sp>
      <p:sp>
        <p:nvSpPr>
          <p:cNvPr id="7" name="نمودار گردش کار: پردازش 6">
            <a:extLst>
              <a:ext uri="{FF2B5EF4-FFF2-40B4-BE49-F238E27FC236}">
                <a16:creationId xmlns:a16="http://schemas.microsoft.com/office/drawing/2014/main" id="{C45C39B5-AD5C-2646-850D-362031D6187E}"/>
              </a:ext>
            </a:extLst>
          </p:cNvPr>
          <p:cNvSpPr/>
          <p:nvPr/>
        </p:nvSpPr>
        <p:spPr>
          <a:xfrm rot="10800000" flipV="1">
            <a:off x="5209481" y="2439200"/>
            <a:ext cx="1139928" cy="336160"/>
          </a:xfrm>
          <a:prstGeom prst="flowChartProcess">
            <a:avLst/>
          </a:prstGeom>
        </p:spPr>
        <p:style>
          <a:lnRef idx="1">
            <a:schemeClr val="dk1"/>
          </a:lnRef>
          <a:fillRef idx="2">
            <a:schemeClr val="dk1"/>
          </a:fillRef>
          <a:effectRef idx="1">
            <a:schemeClr val="dk1"/>
          </a:effectRef>
          <a:fontRef idx="minor">
            <a:schemeClr val="dk1"/>
          </a:fontRef>
        </p:style>
        <p:txBody>
          <a:bodyPr rtlCol="1" anchor="ctr"/>
          <a:lstStyle/>
          <a:p>
            <a:pPr algn="ctr"/>
            <a:r>
              <a:rPr lang="af-ZA" sz="1100" b="1">
                <a:cs typeface="+mj-cs"/>
              </a:rPr>
              <a:t>Search on Google</a:t>
            </a:r>
            <a:endParaRPr lang="fa-IR" sz="1100" b="1">
              <a:cs typeface="+mj-cs"/>
            </a:endParaRPr>
          </a:p>
        </p:txBody>
      </p:sp>
      <p:sp>
        <p:nvSpPr>
          <p:cNvPr id="8" name="بیضی 7">
            <a:extLst>
              <a:ext uri="{FF2B5EF4-FFF2-40B4-BE49-F238E27FC236}">
                <a16:creationId xmlns:a16="http://schemas.microsoft.com/office/drawing/2014/main" id="{95D6B0A1-3ABE-034E-AAEC-D8AC44D51486}"/>
              </a:ext>
            </a:extLst>
          </p:cNvPr>
          <p:cNvSpPr/>
          <p:nvPr/>
        </p:nvSpPr>
        <p:spPr>
          <a:xfrm>
            <a:off x="6282931" y="3029954"/>
            <a:ext cx="1579894" cy="1064003"/>
          </a:xfrm>
          <a:prstGeom prst="ellipse">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f-ZA" sz="900" b="1">
                <a:cs typeface="+mj-cs"/>
              </a:rPr>
              <a:t>Read some reviews about the movie "Journey to Ch</a:t>
            </a:r>
            <a:r>
              <a:rPr lang="fa-IR" sz="900" b="1">
                <a:cs typeface="+mj-cs"/>
              </a:rPr>
              <a:t>a</a:t>
            </a:r>
            <a:r>
              <a:rPr lang="af-ZA" sz="900" b="1">
                <a:cs typeface="+mj-cs"/>
              </a:rPr>
              <a:t>zabeh"</a:t>
            </a:r>
            <a:endParaRPr lang="fa-IR" sz="900" b="1">
              <a:cs typeface="+mj-cs"/>
            </a:endParaRPr>
          </a:p>
        </p:txBody>
      </p:sp>
      <p:sp>
        <p:nvSpPr>
          <p:cNvPr id="9" name="بیضی 8">
            <a:extLst>
              <a:ext uri="{FF2B5EF4-FFF2-40B4-BE49-F238E27FC236}">
                <a16:creationId xmlns:a16="http://schemas.microsoft.com/office/drawing/2014/main" id="{16745197-6396-8545-AE6A-1DC0C058ECD1}"/>
              </a:ext>
            </a:extLst>
          </p:cNvPr>
          <p:cNvSpPr/>
          <p:nvPr/>
        </p:nvSpPr>
        <p:spPr>
          <a:xfrm>
            <a:off x="3831907" y="3001001"/>
            <a:ext cx="1579894" cy="1103504"/>
          </a:xfrm>
          <a:prstGeom prst="ellipse">
            <a:avLst/>
          </a:prstGeom>
          <a:solidFill>
            <a:srgbClr val="00B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f-ZA" sz="800" b="1">
                <a:cs typeface="+mj-cs"/>
              </a:rPr>
              <a:t>Study and collect information about the Holy Defense Cinema and the movie "Journey to Ch</a:t>
            </a:r>
            <a:r>
              <a:rPr lang="fa-IR" sz="800" b="1">
                <a:cs typeface="+mj-cs"/>
              </a:rPr>
              <a:t>az</a:t>
            </a:r>
            <a:r>
              <a:rPr lang="af-ZA" sz="800" b="1">
                <a:cs typeface="+mj-cs"/>
              </a:rPr>
              <a:t>abeh"</a:t>
            </a:r>
            <a:endParaRPr lang="fa-IR" sz="800" b="1">
              <a:cs typeface="+mj-cs"/>
            </a:endParaRPr>
          </a:p>
        </p:txBody>
      </p:sp>
      <p:sp>
        <p:nvSpPr>
          <p:cNvPr id="10" name="بیضی 9">
            <a:extLst>
              <a:ext uri="{FF2B5EF4-FFF2-40B4-BE49-F238E27FC236}">
                <a16:creationId xmlns:a16="http://schemas.microsoft.com/office/drawing/2014/main" id="{7737D7D2-C059-B64A-BF7A-9895F9108A64}"/>
              </a:ext>
            </a:extLst>
          </p:cNvPr>
          <p:cNvSpPr/>
          <p:nvPr/>
        </p:nvSpPr>
        <p:spPr>
          <a:xfrm>
            <a:off x="4714927" y="6202617"/>
            <a:ext cx="1828800" cy="621232"/>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fa-IR" b="1">
                <a:cs typeface="+mj-cs"/>
              </a:rPr>
              <a:t>Finish</a:t>
            </a:r>
          </a:p>
        </p:txBody>
      </p:sp>
      <p:sp>
        <p:nvSpPr>
          <p:cNvPr id="11" name="نمودار گردش کار: مرحله جایگزین 10">
            <a:extLst>
              <a:ext uri="{FF2B5EF4-FFF2-40B4-BE49-F238E27FC236}">
                <a16:creationId xmlns:a16="http://schemas.microsoft.com/office/drawing/2014/main" id="{C1741791-1B73-C345-801C-AEFE71A718BF}"/>
              </a:ext>
            </a:extLst>
          </p:cNvPr>
          <p:cNvSpPr/>
          <p:nvPr/>
        </p:nvSpPr>
        <p:spPr>
          <a:xfrm>
            <a:off x="4621854" y="4980579"/>
            <a:ext cx="2281961" cy="832350"/>
          </a:xfrm>
          <a:prstGeom prst="flowChartAlternateProcess">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1" anchor="ctr"/>
          <a:lstStyle/>
          <a:p>
            <a:pPr algn="ctr"/>
            <a:r>
              <a:rPr lang="af-ZA" b="1">
                <a:cs typeface="+mj-cs"/>
              </a:rPr>
              <a:t>Literary Criticism of "Journey to Ch</a:t>
            </a:r>
            <a:r>
              <a:rPr lang="fa-IR" b="1">
                <a:cs typeface="+mj-cs"/>
              </a:rPr>
              <a:t>a</a:t>
            </a:r>
            <a:r>
              <a:rPr lang="af-ZA" b="1">
                <a:cs typeface="+mj-cs"/>
              </a:rPr>
              <a:t>zabeh"</a:t>
            </a:r>
            <a:endParaRPr lang="fa-IR" b="1">
              <a:cs typeface="+mj-cs"/>
            </a:endParaRPr>
          </a:p>
        </p:txBody>
      </p:sp>
      <p:cxnSp>
        <p:nvCxnSpPr>
          <p:cNvPr id="12" name="متصل‌کننده: لولایی 11">
            <a:extLst>
              <a:ext uri="{FF2B5EF4-FFF2-40B4-BE49-F238E27FC236}">
                <a16:creationId xmlns:a16="http://schemas.microsoft.com/office/drawing/2014/main" id="{D68C5DC1-E277-FE4A-AE41-22B86837681C}"/>
              </a:ext>
            </a:extLst>
          </p:cNvPr>
          <p:cNvCxnSpPr>
            <a:cxnSpLocks/>
          </p:cNvCxnSpPr>
          <p:nvPr/>
        </p:nvCxnSpPr>
        <p:spPr>
          <a:xfrm>
            <a:off x="6050757" y="1885577"/>
            <a:ext cx="1139929" cy="583135"/>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متصل‌کننده: لولایی 34">
            <a:extLst>
              <a:ext uri="{FF2B5EF4-FFF2-40B4-BE49-F238E27FC236}">
                <a16:creationId xmlns:a16="http://schemas.microsoft.com/office/drawing/2014/main" id="{8C91F58C-3737-F640-B78D-35F192B22B73}"/>
              </a:ext>
            </a:extLst>
          </p:cNvPr>
          <p:cNvCxnSpPr>
            <a:cxnSpLocks/>
            <a:endCxn id="5" idx="1"/>
          </p:cNvCxnSpPr>
          <p:nvPr/>
        </p:nvCxnSpPr>
        <p:spPr>
          <a:xfrm rot="10800000" flipV="1">
            <a:off x="4471944" y="1885577"/>
            <a:ext cx="876528" cy="60539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متصل‌کننده: لولایی 56">
            <a:extLst>
              <a:ext uri="{FF2B5EF4-FFF2-40B4-BE49-F238E27FC236}">
                <a16:creationId xmlns:a16="http://schemas.microsoft.com/office/drawing/2014/main" id="{B5437482-6E28-D84F-B101-A7163D59AD11}"/>
              </a:ext>
            </a:extLst>
          </p:cNvPr>
          <p:cNvCxnSpPr>
            <a:cxnSpLocks/>
            <a:stCxn id="4" idx="4"/>
            <a:endCxn id="7" idx="0"/>
          </p:cNvCxnSpPr>
          <p:nvPr/>
        </p:nvCxnSpPr>
        <p:spPr>
          <a:xfrm rot="16200000" flipH="1">
            <a:off x="5439761" y="2099516"/>
            <a:ext cx="540808" cy="13856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0" name="متصل‌کننده: لولایی 69">
            <a:extLst>
              <a:ext uri="{FF2B5EF4-FFF2-40B4-BE49-F238E27FC236}">
                <a16:creationId xmlns:a16="http://schemas.microsoft.com/office/drawing/2014/main" id="{C868E2B7-BD59-AD40-8E0E-8A7B5C52C700}"/>
              </a:ext>
            </a:extLst>
          </p:cNvPr>
          <p:cNvCxnSpPr>
            <a:cxnSpLocks/>
            <a:endCxn id="8" idx="2"/>
          </p:cNvCxnSpPr>
          <p:nvPr/>
        </p:nvCxnSpPr>
        <p:spPr>
          <a:xfrm rot="16200000" flipH="1">
            <a:off x="5739909" y="3018934"/>
            <a:ext cx="786594" cy="29945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متصل‌کننده: لولایی 80">
            <a:extLst>
              <a:ext uri="{FF2B5EF4-FFF2-40B4-BE49-F238E27FC236}">
                <a16:creationId xmlns:a16="http://schemas.microsoft.com/office/drawing/2014/main" id="{113353D0-2F67-3A4B-AC0D-5F4714E8073D}"/>
              </a:ext>
            </a:extLst>
          </p:cNvPr>
          <p:cNvCxnSpPr>
            <a:cxnSpLocks/>
            <a:stCxn id="7" idx="2"/>
            <a:endCxn id="9" idx="6"/>
          </p:cNvCxnSpPr>
          <p:nvPr/>
        </p:nvCxnSpPr>
        <p:spPr>
          <a:xfrm rot="5400000">
            <a:off x="5206927" y="2980234"/>
            <a:ext cx="777393" cy="36764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متصل‌کننده: لولایی 97">
            <a:extLst>
              <a:ext uri="{FF2B5EF4-FFF2-40B4-BE49-F238E27FC236}">
                <a16:creationId xmlns:a16="http://schemas.microsoft.com/office/drawing/2014/main" id="{5A31DF1F-A5E7-2442-818D-D220304FD5EF}"/>
              </a:ext>
            </a:extLst>
          </p:cNvPr>
          <p:cNvCxnSpPr>
            <a:cxnSpLocks/>
            <a:stCxn id="26" idx="2"/>
            <a:endCxn id="11" idx="3"/>
          </p:cNvCxnSpPr>
          <p:nvPr/>
        </p:nvCxnSpPr>
        <p:spPr>
          <a:xfrm rot="5400000">
            <a:off x="6139008" y="3517948"/>
            <a:ext cx="2643613" cy="111399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 name="متصل‌کننده: لولایی 104">
            <a:extLst>
              <a:ext uri="{FF2B5EF4-FFF2-40B4-BE49-F238E27FC236}">
                <a16:creationId xmlns:a16="http://schemas.microsoft.com/office/drawing/2014/main" id="{6D7F77D8-7324-014A-9236-6C48C7A20299}"/>
              </a:ext>
            </a:extLst>
          </p:cNvPr>
          <p:cNvCxnSpPr>
            <a:cxnSpLocks/>
            <a:endCxn id="11" idx="1"/>
          </p:cNvCxnSpPr>
          <p:nvPr/>
        </p:nvCxnSpPr>
        <p:spPr>
          <a:xfrm rot="16200000" flipH="1">
            <a:off x="2795666" y="3570566"/>
            <a:ext cx="2614214" cy="1038162"/>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0" name="متصل‌کننده: لولایی 119">
            <a:extLst>
              <a:ext uri="{FF2B5EF4-FFF2-40B4-BE49-F238E27FC236}">
                <a16:creationId xmlns:a16="http://schemas.microsoft.com/office/drawing/2014/main" id="{34479C80-B984-0E42-8BD4-B0B87268AC0D}"/>
              </a:ext>
            </a:extLst>
          </p:cNvPr>
          <p:cNvCxnSpPr>
            <a:cxnSpLocks/>
            <a:stCxn id="11" idx="2"/>
            <a:endCxn id="10" idx="0"/>
          </p:cNvCxnSpPr>
          <p:nvPr/>
        </p:nvCxnSpPr>
        <p:spPr>
          <a:xfrm rot="5400000">
            <a:off x="5501237" y="5941019"/>
            <a:ext cx="389688" cy="13350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متصل‌کننده: لولایی 12">
            <a:extLst>
              <a:ext uri="{FF2B5EF4-FFF2-40B4-BE49-F238E27FC236}">
                <a16:creationId xmlns:a16="http://schemas.microsoft.com/office/drawing/2014/main" id="{26327CC3-F418-AE4E-B60C-933A16A416E7}"/>
              </a:ext>
            </a:extLst>
          </p:cNvPr>
          <p:cNvCxnSpPr>
            <a:cxnSpLocks/>
          </p:cNvCxnSpPr>
          <p:nvPr/>
        </p:nvCxnSpPr>
        <p:spPr>
          <a:xfrm rot="5400000">
            <a:off x="5975581" y="4129366"/>
            <a:ext cx="910977" cy="796767"/>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متصل‌کننده: لولایی 60">
            <a:extLst>
              <a:ext uri="{FF2B5EF4-FFF2-40B4-BE49-F238E27FC236}">
                <a16:creationId xmlns:a16="http://schemas.microsoft.com/office/drawing/2014/main" id="{3154D22D-17A0-A444-B109-6E0FE065B3E6}"/>
              </a:ext>
            </a:extLst>
          </p:cNvPr>
          <p:cNvCxnSpPr>
            <a:cxnSpLocks/>
            <a:stCxn id="9" idx="4"/>
            <a:endCxn id="11" idx="0"/>
          </p:cNvCxnSpPr>
          <p:nvPr/>
        </p:nvCxnSpPr>
        <p:spPr>
          <a:xfrm rot="16200000" flipH="1">
            <a:off x="4754307" y="3972051"/>
            <a:ext cx="876074" cy="114098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نگهدارنده مکان محتوا 25">
            <a:extLst>
              <a:ext uri="{FF2B5EF4-FFF2-40B4-BE49-F238E27FC236}">
                <a16:creationId xmlns:a16="http://schemas.microsoft.com/office/drawing/2014/main" id="{9E4DE9F9-DE5E-3B47-AB49-84E9F2B40714}"/>
              </a:ext>
            </a:extLst>
          </p:cNvPr>
          <p:cNvSpPr>
            <a:spLocks noGrp="1"/>
          </p:cNvSpPr>
          <p:nvPr>
            <p:ph idx="1"/>
          </p:nvPr>
        </p:nvSpPr>
        <p:spPr>
          <a:xfrm rot="10800000" flipV="1">
            <a:off x="7208430" y="2246810"/>
            <a:ext cx="1618766" cy="506331"/>
          </a:xfrm>
          <a:prstGeom prst="flowChartProcess">
            <a:avLst/>
          </a:prstGeom>
        </p:spPr>
        <p:style>
          <a:lnRef idx="1">
            <a:schemeClr val="dk1"/>
          </a:lnRef>
          <a:fillRef idx="2">
            <a:schemeClr val="dk1"/>
          </a:fillRef>
          <a:effectRef idx="1">
            <a:schemeClr val="dk1"/>
          </a:effectRef>
          <a:fontRef idx="minor">
            <a:schemeClr val="dk1"/>
          </a:fontRef>
        </p:style>
        <p:txBody>
          <a:bodyPr rtlCol="1" anchor="ctr">
            <a:normAutofit fontScale="77500" lnSpcReduction="20000"/>
          </a:bodyPr>
          <a:lstStyle/>
          <a:p>
            <a:pPr marL="0" indent="0" algn="ctr">
              <a:buNone/>
            </a:pPr>
            <a:r>
              <a:rPr lang="af-ZA" sz="1400" b="1">
                <a:cs typeface="+mj-cs"/>
              </a:rPr>
              <a:t>Watch the movie "Journey to Ch</a:t>
            </a:r>
            <a:r>
              <a:rPr lang="fa-IR" sz="1400" b="1">
                <a:cs typeface="+mj-cs"/>
              </a:rPr>
              <a:t>a</a:t>
            </a:r>
            <a:r>
              <a:rPr lang="af-ZA" sz="1400" b="1">
                <a:cs typeface="+mj-cs"/>
              </a:rPr>
              <a:t>zabeh"</a:t>
            </a:r>
            <a:endParaRPr lang="fa-IR" sz="1400" b="1">
              <a:cs typeface="+mj-cs"/>
            </a:endParaRPr>
          </a:p>
        </p:txBody>
      </p:sp>
    </p:spTree>
    <p:extLst>
      <p:ext uri="{BB962C8B-B14F-4D97-AF65-F5344CB8AC3E}">
        <p14:creationId xmlns:p14="http://schemas.microsoft.com/office/powerpoint/2010/main" val="947024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BF1AA04-A191-B640-9A2B-8F6CEB85F0C9}"/>
              </a:ext>
            </a:extLst>
          </p:cNvPr>
          <p:cNvSpPr>
            <a:spLocks noGrp="1"/>
          </p:cNvSpPr>
          <p:nvPr>
            <p:ph type="title"/>
          </p:nvPr>
        </p:nvSpPr>
        <p:spPr/>
        <p:txBody>
          <a:bodyPr/>
          <a:lstStyle/>
          <a:p>
            <a:pPr algn="l"/>
            <a:r>
              <a:rPr lang="af-ZA"/>
              <a:t>Introduction</a:t>
            </a:r>
            <a:endParaRPr lang="fa-IR"/>
          </a:p>
        </p:txBody>
      </p:sp>
      <p:sp>
        <p:nvSpPr>
          <p:cNvPr id="3" name="نگهدارنده مکان محتوا 2">
            <a:extLst>
              <a:ext uri="{FF2B5EF4-FFF2-40B4-BE49-F238E27FC236}">
                <a16:creationId xmlns:a16="http://schemas.microsoft.com/office/drawing/2014/main" id="{6AAE8BFC-59B2-2347-8F13-44A11834C902}"/>
              </a:ext>
            </a:extLst>
          </p:cNvPr>
          <p:cNvSpPr>
            <a:spLocks noGrp="1"/>
          </p:cNvSpPr>
          <p:nvPr>
            <p:ph idx="1"/>
          </p:nvPr>
        </p:nvSpPr>
        <p:spPr/>
        <p:txBody>
          <a:bodyPr>
            <a:normAutofit/>
          </a:bodyPr>
          <a:lstStyle/>
          <a:p>
            <a:pPr algn="justLow" rtl="0"/>
            <a:r>
              <a:rPr lang="en-US">
                <a:effectLst/>
                <a:latin typeface="Calibri" panose="020F0502020204030204" pitchFamily="34" charset="0"/>
                <a:ea typeface="Times New Roman" panose="02020603050405020304" pitchFamily="18" charset="0"/>
                <a:cs typeface="Arial" panose="020B0604020202020204" pitchFamily="34" charset="0"/>
              </a:rPr>
              <a:t>In the summer of 1981, the release of "Marz" based on a screenplay by "Cyrus Alvand" and directed by "Jamshid Heydari" promised the emergence of a new genre called "Holy Defense Cinema" in Iranian cinema literature. "Sacred Defense Cinema" continued its work with mediocre films from the middle of the Iraqi war against Iran, such as "Purgatory", "Veterans", "Crossing the Mine Square", "Hell's Base", etc., until "The Land of Lovers"</a:t>
            </a:r>
            <a:r>
              <a:rPr lang="fa-IR">
                <a:effectLst/>
                <a:latin typeface="Calibri" panose="020F0502020204030204" pitchFamily="34" charset="0"/>
                <a:ea typeface="Times New Roman" panose="02020603050405020304" pitchFamily="18" charset="0"/>
                <a:cs typeface="Arial" panose="020B0604020202020204" pitchFamily="34" charset="0"/>
              </a:rPr>
              <a:t> </a:t>
            </a:r>
            <a:r>
              <a:rPr lang="fa-IR">
                <a:latin typeface="Calibri" panose="020F0502020204030204" pitchFamily="34" charset="0"/>
                <a:ea typeface="Times New Roman" panose="02020603050405020304" pitchFamily="18" charset="0"/>
                <a:cs typeface="Arial" panose="020B0604020202020204" pitchFamily="34" charset="0"/>
              </a:rPr>
              <a:t>by</a:t>
            </a:r>
            <a:r>
              <a:rPr lang="en-US">
                <a:effectLst/>
                <a:latin typeface="Calibri" panose="020F0502020204030204" pitchFamily="34" charset="0"/>
                <a:ea typeface="Times New Roman" panose="02020603050405020304" pitchFamily="18" charset="0"/>
                <a:cs typeface="Arial" panose="020B0604020202020204" pitchFamily="34" charset="0"/>
              </a:rPr>
              <a:t> "Hassan Karbakhsh" became the starting point for the successful films of this genre and reached the peak of cinema in the 60's with "Eagles" made by "Samuel Khachikian". It is new, and as time goes on, various versions of "sacred defense" are portrayed in various ways by filmmakers.</a:t>
            </a:r>
          </a:p>
        </p:txBody>
      </p:sp>
    </p:spTree>
    <p:extLst>
      <p:ext uri="{BB962C8B-B14F-4D97-AF65-F5344CB8AC3E}">
        <p14:creationId xmlns:p14="http://schemas.microsoft.com/office/powerpoint/2010/main" val="2721094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78AD075-0435-4644-BC1A-3B6409137E6A}"/>
              </a:ext>
            </a:extLst>
          </p:cNvPr>
          <p:cNvSpPr>
            <a:spLocks noGrp="1"/>
          </p:cNvSpPr>
          <p:nvPr>
            <p:ph type="title"/>
          </p:nvPr>
        </p:nvSpPr>
        <p:spPr/>
        <p:txBody>
          <a:bodyPr/>
          <a:lstStyle/>
          <a:p>
            <a:pPr algn="l"/>
            <a:r>
              <a:rPr lang="fa-IR"/>
              <a:t>ABSTRACT</a:t>
            </a:r>
          </a:p>
        </p:txBody>
      </p:sp>
      <p:sp>
        <p:nvSpPr>
          <p:cNvPr id="3" name="نگهدارنده مکان محتوا 2">
            <a:extLst>
              <a:ext uri="{FF2B5EF4-FFF2-40B4-BE49-F238E27FC236}">
                <a16:creationId xmlns:a16="http://schemas.microsoft.com/office/drawing/2014/main" id="{A8538B6A-A7E9-654D-BB2D-3C4B8A684879}"/>
              </a:ext>
            </a:extLst>
          </p:cNvPr>
          <p:cNvSpPr>
            <a:spLocks noGrp="1"/>
          </p:cNvSpPr>
          <p:nvPr>
            <p:ph idx="1"/>
          </p:nvPr>
        </p:nvSpPr>
        <p:spPr>
          <a:xfrm>
            <a:off x="1104293" y="2052918"/>
            <a:ext cx="8946541" cy="4195481"/>
          </a:xfrm>
        </p:spPr>
        <p:txBody>
          <a:bodyPr>
            <a:normAutofit/>
          </a:bodyPr>
          <a:lstStyle/>
          <a:p>
            <a:pPr algn="justLow" rtl="0"/>
            <a:r>
              <a:rPr lang="en-US">
                <a:effectLst/>
                <a:latin typeface="Calibri" panose="020F0502020204030204" pitchFamily="34" charset="0"/>
                <a:ea typeface="Times New Roman" panose="02020603050405020304" pitchFamily="18" charset="0"/>
                <a:cs typeface="Arial" panose="020B0604020202020204" pitchFamily="34" charset="0"/>
              </a:rPr>
              <a:t>"Journey to Cha</a:t>
            </a:r>
            <a:r>
              <a:rPr lang="fa-IR">
                <a:effectLst/>
                <a:latin typeface="Calibri" panose="020F0502020204030204" pitchFamily="34" charset="0"/>
                <a:ea typeface="Times New Roman" panose="02020603050405020304" pitchFamily="18" charset="0"/>
                <a:cs typeface="Arial" panose="020B0604020202020204" pitchFamily="34" charset="0"/>
              </a:rPr>
              <a:t>zabeh</a:t>
            </a:r>
            <a:r>
              <a:rPr lang="en-US">
                <a:effectLst/>
                <a:latin typeface="Calibri" panose="020F0502020204030204" pitchFamily="34" charset="0"/>
                <a:ea typeface="Times New Roman" panose="02020603050405020304" pitchFamily="18" charset="0"/>
                <a:cs typeface="Arial" panose="020B0604020202020204" pitchFamily="34" charset="0"/>
              </a:rPr>
              <a:t>" is one of the best films made about the sacred defense of Iran. This film is a product of 1373 Shamsi, directed and written by "Rasoul M</a:t>
            </a:r>
            <a:r>
              <a:rPr lang="fa-IR">
                <a:effectLst/>
                <a:latin typeface="Calibri" panose="020F0502020204030204" pitchFamily="34" charset="0"/>
                <a:ea typeface="Times New Roman" panose="02020603050405020304" pitchFamily="18" charset="0"/>
                <a:cs typeface="Arial" panose="020B0604020202020204" pitchFamily="34" charset="0"/>
              </a:rPr>
              <a:t>ollagholi</a:t>
            </a:r>
            <a:r>
              <a:rPr lang="en-US">
                <a:effectLst/>
                <a:latin typeface="Calibri" panose="020F0502020204030204" pitchFamily="34" charset="0"/>
                <a:ea typeface="Times New Roman" panose="02020603050405020304" pitchFamily="18" charset="0"/>
                <a:cs typeface="Arial" panose="020B0604020202020204" pitchFamily="34" charset="0"/>
              </a:rPr>
              <a:t>pour". This work is considered a surreal film, but in the works of "Rasoul Mollaghipour", due to the type of burden and its mystical ideals and opinions, the existence of his work takes it beyond surreal construction. "Journey to Cha</a:t>
            </a:r>
            <a:r>
              <a:rPr lang="fa-IR">
                <a:effectLst/>
                <a:latin typeface="Calibri" panose="020F0502020204030204" pitchFamily="34" charset="0"/>
                <a:ea typeface="Times New Roman" panose="02020603050405020304" pitchFamily="18" charset="0"/>
                <a:cs typeface="Arial" panose="020B0604020202020204" pitchFamily="34" charset="0"/>
              </a:rPr>
              <a:t>zabeh</a:t>
            </a:r>
            <a:r>
              <a:rPr lang="en-US">
                <a:effectLst/>
                <a:latin typeface="Calibri" panose="020F0502020204030204" pitchFamily="34" charset="0"/>
                <a:ea typeface="Times New Roman" panose="02020603050405020304" pitchFamily="18" charset="0"/>
                <a:cs typeface="Arial" panose="020B0604020202020204" pitchFamily="34" charset="0"/>
              </a:rPr>
              <a:t>" is a slogan-free work, and perhaps if the film's narrative was in the form of a book, it wouldn't be so appealing, but seeing war scenes and hurting emotions has made the film's story a landmark.</a:t>
            </a:r>
          </a:p>
        </p:txBody>
      </p:sp>
    </p:spTree>
    <p:extLst>
      <p:ext uri="{BB962C8B-B14F-4D97-AF65-F5344CB8AC3E}">
        <p14:creationId xmlns:p14="http://schemas.microsoft.com/office/powerpoint/2010/main" val="3282395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8D6F642-EDB8-8C47-8812-5523689760FA}"/>
              </a:ext>
            </a:extLst>
          </p:cNvPr>
          <p:cNvSpPr>
            <a:spLocks noGrp="1"/>
          </p:cNvSpPr>
          <p:nvPr>
            <p:ph type="title"/>
          </p:nvPr>
        </p:nvSpPr>
        <p:spPr>
          <a:xfrm>
            <a:off x="645130" y="452718"/>
            <a:ext cx="9404723" cy="1400530"/>
          </a:xfrm>
        </p:spPr>
        <p:txBody>
          <a:bodyPr/>
          <a:lstStyle/>
          <a:p>
            <a:pPr algn="l"/>
            <a:r>
              <a:rPr lang="fa-IR"/>
              <a:t>Discussion</a:t>
            </a:r>
          </a:p>
        </p:txBody>
      </p:sp>
      <p:sp>
        <p:nvSpPr>
          <p:cNvPr id="3" name="نگهدارنده مکان محتوا 2">
            <a:extLst>
              <a:ext uri="{FF2B5EF4-FFF2-40B4-BE49-F238E27FC236}">
                <a16:creationId xmlns:a16="http://schemas.microsoft.com/office/drawing/2014/main" id="{AC075C00-3979-D547-995F-DE653D8A3DC2}"/>
              </a:ext>
            </a:extLst>
          </p:cNvPr>
          <p:cNvSpPr>
            <a:spLocks noGrp="1"/>
          </p:cNvSpPr>
          <p:nvPr>
            <p:ph idx="1"/>
          </p:nvPr>
        </p:nvSpPr>
        <p:spPr/>
        <p:txBody>
          <a:bodyPr>
            <a:normAutofit lnSpcReduction="10000"/>
          </a:bodyPr>
          <a:lstStyle/>
          <a:p>
            <a:pPr algn="justLow" rtl="0"/>
            <a:r>
              <a:rPr lang="en-US">
                <a:effectLst/>
                <a:latin typeface="Calibri" panose="020F0502020204030204" pitchFamily="34" charset="0"/>
                <a:ea typeface="Times New Roman" panose="02020603050405020304" pitchFamily="18" charset="0"/>
                <a:cs typeface="Arial" panose="020B0604020202020204" pitchFamily="34" charset="0"/>
              </a:rPr>
              <a:t>The content of the film is admirable for its boldness and courage. The presence of a teenager who plays the role of a photographer in the film and is injured in the end makes this issue more prominent. Vahid, who was a photographer during the war, now suddenly finds himself in the middle of the battlefield with Ali. Seeing "Behrouz", "Commander Hassan", "M</a:t>
            </a:r>
            <a:r>
              <a:rPr lang="fa-IR">
                <a:effectLst/>
                <a:latin typeface="Calibri" panose="020F0502020204030204" pitchFamily="34" charset="0"/>
                <a:ea typeface="Times New Roman" panose="02020603050405020304" pitchFamily="18" charset="0"/>
                <a:cs typeface="Arial" panose="020B0604020202020204" pitchFamily="34" charset="0"/>
              </a:rPr>
              <a:t>o</a:t>
            </a:r>
            <a:r>
              <a:rPr lang="en-US">
                <a:effectLst/>
                <a:latin typeface="Calibri" panose="020F0502020204030204" pitchFamily="34" charset="0"/>
                <a:ea typeface="Times New Roman" panose="02020603050405020304" pitchFamily="18" charset="0"/>
                <a:cs typeface="Arial" panose="020B0604020202020204" pitchFamily="34" charset="0"/>
              </a:rPr>
              <a:t>rad Chelcheragh", "Morteza" and other comrades, "Vahid" goes to their aid just when "Ali" is shocked by the war and travel in time. The choice of actors for these two roles, "Massoud Keramati" in the role of "Vahid" and "Farhad Aslani" in the role of "Ali", made the role of acting natural and had a good feedback in the performance of the film.</a:t>
            </a:r>
          </a:p>
          <a:p>
            <a:pPr algn="justLow" rtl="0"/>
            <a:r>
              <a:rPr lang="en-US">
                <a:effectLst/>
                <a:latin typeface="Calibri" panose="020F0502020204030204" pitchFamily="34" charset="0"/>
                <a:ea typeface="Times New Roman" panose="02020603050405020304" pitchFamily="18" charset="0"/>
                <a:cs typeface="Arial" panose="020B0604020202020204" pitchFamily="34" charset="0"/>
              </a:rPr>
              <a:t>The masculinity of zealous men and women at that time, showing the events of this epic and depicting the war, must be such that the viewer can relate to it. "Journey to </a:t>
            </a:r>
            <a:r>
              <a:rPr lang="fa-IR">
                <a:effectLst/>
                <a:latin typeface="Calibri" panose="020F0502020204030204" pitchFamily="34" charset="0"/>
                <a:ea typeface="Times New Roman" panose="02020603050405020304" pitchFamily="18" charset="0"/>
                <a:cs typeface="Arial" panose="020B0604020202020204" pitchFamily="34" charset="0"/>
              </a:rPr>
              <a:t>Chazabeh</a:t>
            </a:r>
            <a:r>
              <a:rPr lang="en-US">
                <a:effectLst/>
                <a:latin typeface="Calibri" panose="020F0502020204030204" pitchFamily="34" charset="0"/>
                <a:ea typeface="Times New Roman" panose="02020603050405020304" pitchFamily="18" charset="0"/>
                <a:cs typeface="Arial" panose="020B0604020202020204" pitchFamily="34" charset="0"/>
              </a:rPr>
              <a:t>" is a film that has done this well, so that after 26 years, it still has a special place in Iranian cinema and is the basis of many war works in terms of an internal view of the war.</a:t>
            </a:r>
          </a:p>
        </p:txBody>
      </p:sp>
    </p:spTree>
    <p:extLst>
      <p:ext uri="{BB962C8B-B14F-4D97-AF65-F5344CB8AC3E}">
        <p14:creationId xmlns:p14="http://schemas.microsoft.com/office/powerpoint/2010/main" val="798765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32388F0-7641-7F46-9D00-C58305D90B24}"/>
              </a:ext>
            </a:extLst>
          </p:cNvPr>
          <p:cNvSpPr>
            <a:spLocks noGrp="1"/>
          </p:cNvSpPr>
          <p:nvPr>
            <p:ph type="title"/>
          </p:nvPr>
        </p:nvSpPr>
        <p:spPr/>
        <p:txBody>
          <a:bodyPr/>
          <a:lstStyle/>
          <a:p>
            <a:pPr algn="l"/>
            <a:r>
              <a:rPr lang="fa-IR"/>
              <a:t>Discussion</a:t>
            </a:r>
          </a:p>
        </p:txBody>
      </p:sp>
      <p:sp>
        <p:nvSpPr>
          <p:cNvPr id="3" name="نگهدارنده مکان محتوا 2">
            <a:extLst>
              <a:ext uri="{FF2B5EF4-FFF2-40B4-BE49-F238E27FC236}">
                <a16:creationId xmlns:a16="http://schemas.microsoft.com/office/drawing/2014/main" id="{83BA6F37-6E6F-9A47-9B7E-63D04F0A5FFC}"/>
              </a:ext>
            </a:extLst>
          </p:cNvPr>
          <p:cNvSpPr>
            <a:spLocks noGrp="1"/>
          </p:cNvSpPr>
          <p:nvPr>
            <p:ph idx="1"/>
          </p:nvPr>
        </p:nvSpPr>
        <p:spPr>
          <a:xfrm>
            <a:off x="1103312" y="2052918"/>
            <a:ext cx="8946541" cy="4526892"/>
          </a:xfrm>
        </p:spPr>
        <p:txBody>
          <a:bodyPr>
            <a:noAutofit/>
          </a:bodyPr>
          <a:lstStyle/>
          <a:p>
            <a:pPr algn="justLow" rtl="0"/>
            <a:r>
              <a:rPr lang="en-US" sz="1800">
                <a:effectLst/>
                <a:latin typeface="Calibri" panose="020F0502020204030204" pitchFamily="34" charset="0"/>
                <a:ea typeface="Times New Roman" panose="02020603050405020304" pitchFamily="18" charset="0"/>
              </a:rPr>
              <a:t>At the beginning of the film, two scenes are shown that have the same theme; In the first scene of the film, the protagonist "Hamid" is running with a white umbrella (white is a symbol of peace) while the director tries to tell the purpose of the film at the very beginning and in another sequence the nurse is running away from The enemy is carrying the wounded, and everyone is anxious about the war, and fear is on their faces. These two scenes have the concept of war and peace, which is the ultimate goal of "Rasoul Malakalipour" from the screening of this film, which was said at the beginning.</a:t>
            </a:r>
          </a:p>
          <a:p>
            <a:pPr algn="justLow" rtl="0"/>
            <a:r>
              <a:rPr lang="en-US" sz="1800">
                <a:effectLst/>
                <a:latin typeface="Calibri" panose="020F0502020204030204" pitchFamily="34" charset="0"/>
                <a:ea typeface="Times New Roman" panose="02020603050405020304" pitchFamily="18" charset="0"/>
              </a:rPr>
              <a:t>"Hamid" is a traditionalist, misses his friends during the war, and repeatedly says that he is tired and confused as if he has lost something. Safa and love and the friends from whom the war took. But in contrast, "Ali" is a so-called modern, nervous and anxious person who "Rasoul </a:t>
            </a:r>
            <a:r>
              <a:rPr lang="fa-IR" sz="1800">
                <a:effectLst/>
                <a:latin typeface="Calibri" panose="020F0502020204030204" pitchFamily="34" charset="0"/>
                <a:ea typeface="Times New Roman" panose="02020603050405020304" pitchFamily="18" charset="0"/>
              </a:rPr>
              <a:t>Mollagholipour</a:t>
            </a:r>
            <a:r>
              <a:rPr lang="en-US" sz="1800">
                <a:effectLst/>
                <a:latin typeface="Calibri" panose="020F0502020204030204" pitchFamily="34" charset="0"/>
                <a:ea typeface="Times New Roman" panose="02020603050405020304" pitchFamily="18" charset="0"/>
              </a:rPr>
              <a:t>" wanted to show this anxiety resulting from modernity. Hence, Hamid welcomes a return to the past, and Ali is unhappy that when Vahid and Ali return to the present, Vahid finds the same sense of confusion, apathy, and boredom again. he does. "Hamid" is a symbol of traditional society and "Ali" is a symbol of modernity, and in a way, the director beautifully portrays the contrast between tradition and modernity.</a:t>
            </a:r>
          </a:p>
        </p:txBody>
      </p:sp>
    </p:spTree>
    <p:extLst>
      <p:ext uri="{BB962C8B-B14F-4D97-AF65-F5344CB8AC3E}">
        <p14:creationId xmlns:p14="http://schemas.microsoft.com/office/powerpoint/2010/main" val="211944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5F5A6A7-43EE-4A46-ABF5-A5AB473CFD9C}"/>
              </a:ext>
            </a:extLst>
          </p:cNvPr>
          <p:cNvSpPr>
            <a:spLocks noGrp="1"/>
          </p:cNvSpPr>
          <p:nvPr>
            <p:ph type="title"/>
          </p:nvPr>
        </p:nvSpPr>
        <p:spPr/>
        <p:txBody>
          <a:bodyPr/>
          <a:lstStyle/>
          <a:p>
            <a:pPr algn="justLow" rtl="0"/>
            <a:r>
              <a:rPr lang="fa-IR"/>
              <a:t>Discussion</a:t>
            </a:r>
          </a:p>
        </p:txBody>
      </p:sp>
      <p:sp>
        <p:nvSpPr>
          <p:cNvPr id="3" name="نگهدارنده مکان محتوا 2">
            <a:extLst>
              <a:ext uri="{FF2B5EF4-FFF2-40B4-BE49-F238E27FC236}">
                <a16:creationId xmlns:a16="http://schemas.microsoft.com/office/drawing/2014/main" id="{2A8C35BB-7C82-9E40-8CE8-DB50441BEDCD}"/>
              </a:ext>
            </a:extLst>
          </p:cNvPr>
          <p:cNvSpPr>
            <a:spLocks noGrp="1"/>
          </p:cNvSpPr>
          <p:nvPr>
            <p:ph idx="1"/>
          </p:nvPr>
        </p:nvSpPr>
        <p:spPr>
          <a:xfrm>
            <a:off x="1104293" y="2052918"/>
            <a:ext cx="8946541" cy="4195481"/>
          </a:xfrm>
        </p:spPr>
        <p:txBody>
          <a:bodyPr>
            <a:normAutofit fontScale="92500" lnSpcReduction="10000"/>
          </a:bodyPr>
          <a:lstStyle/>
          <a:p>
            <a:pPr algn="justLow"/>
            <a:endParaRPr lang="en-US">
              <a:effectLst/>
              <a:latin typeface="Calibri" panose="020F0502020204030204" pitchFamily="34" charset="0"/>
              <a:ea typeface="Times New Roman" panose="02020603050405020304" pitchFamily="18" charset="0"/>
              <a:cs typeface="Arial" panose="020B0604020202020204" pitchFamily="34" charset="0"/>
            </a:endParaRPr>
          </a:p>
          <a:p>
            <a:pPr algn="justLow" rtl="0"/>
            <a:r>
              <a:rPr lang="en-US">
                <a:effectLst/>
                <a:latin typeface="Calibri" panose="020F0502020204030204" pitchFamily="34" charset="0"/>
                <a:ea typeface="Times New Roman" panose="02020603050405020304" pitchFamily="18" charset="0"/>
              </a:rPr>
              <a:t>This film is a turning point and the beginning of a current not only in the genre of war cinema but also in the whole of Iranian cinema; The intersection of reality and fantasy, past and present, and so on. "Rasoul M</a:t>
            </a:r>
            <a:r>
              <a:rPr lang="fa-IR">
                <a:effectLst/>
                <a:latin typeface="Calibri" panose="020F0502020204030204" pitchFamily="34" charset="0"/>
                <a:ea typeface="Times New Roman" panose="02020603050405020304" pitchFamily="18" charset="0"/>
              </a:rPr>
              <a:t>ollagho</a:t>
            </a:r>
            <a:r>
              <a:rPr lang="en-US">
                <a:effectLst/>
                <a:latin typeface="Calibri" panose="020F0502020204030204" pitchFamily="34" charset="0"/>
                <a:ea typeface="Times New Roman" panose="02020603050405020304" pitchFamily="18" charset="0"/>
              </a:rPr>
              <a:t>l</a:t>
            </a:r>
            <a:r>
              <a:rPr lang="fa-IR">
                <a:effectLst/>
                <a:latin typeface="Calibri" panose="020F0502020204030204" pitchFamily="34" charset="0"/>
                <a:ea typeface="Times New Roman" panose="02020603050405020304" pitchFamily="18" charset="0"/>
              </a:rPr>
              <a:t>l</a:t>
            </a:r>
            <a:r>
              <a:rPr lang="en-US">
                <a:effectLst/>
                <a:latin typeface="Calibri" panose="020F0502020204030204" pitchFamily="34" charset="0"/>
                <a:ea typeface="Times New Roman" panose="02020603050405020304" pitchFamily="18" charset="0"/>
              </a:rPr>
              <a:t>ipour", like other stereotypical films of that time, did not think of fantasy, but a bridge from fantasy to reality, or better to say, from the past to the future, which was not shown in Iranian cinema until then, and even It has not been well addressed yet.</a:t>
            </a:r>
            <a:endParaRPr lang="fa-IR">
              <a:effectLst/>
              <a:latin typeface="Calibri" panose="020F0502020204030204" pitchFamily="34" charset="0"/>
              <a:ea typeface="Times New Roman" panose="02020603050405020304" pitchFamily="18" charset="0"/>
            </a:endParaRPr>
          </a:p>
          <a:p>
            <a:pPr algn="justLow" rtl="0"/>
            <a:r>
              <a:rPr lang="en-US">
                <a:effectLst/>
                <a:latin typeface="Calibri" panose="020F0502020204030204" pitchFamily="34" charset="0"/>
                <a:ea typeface="Times New Roman" panose="02020603050405020304" pitchFamily="18" charset="0"/>
              </a:rPr>
              <a:t>In the 1970s, when most of the Holy Defense films had a heroic and epic theme, Rasoul Malakalipour took an innovative approach and portrayed the events of the war, which is the blood, terror, death, and nostalgia of the lost. Brought. Therefore, this film can be considered much ahead of its time. In my opinion, "Journey to </a:t>
            </a:r>
            <a:r>
              <a:rPr lang="fa-IR">
                <a:latin typeface="Calibri" panose="020F0502020204030204" pitchFamily="34" charset="0"/>
                <a:ea typeface="Times New Roman" panose="02020603050405020304" pitchFamily="18" charset="0"/>
              </a:rPr>
              <a:t>Chazabeh</a:t>
            </a:r>
            <a:r>
              <a:rPr lang="en-US">
                <a:effectLst/>
                <a:latin typeface="Calibri" panose="020F0502020204030204" pitchFamily="34" charset="0"/>
                <a:ea typeface="Times New Roman" panose="02020603050405020304" pitchFamily="18" charset="0"/>
              </a:rPr>
              <a:t>" is an Iranian and simple version of "Interstellar" by "Christopher Nolan", but this time it is not about the black hole, as if the past has entered the present and everything "Hamid" and "Ali" from He will not give up until they show them the truth.</a:t>
            </a:r>
          </a:p>
        </p:txBody>
      </p:sp>
    </p:spTree>
    <p:extLst>
      <p:ext uri="{BB962C8B-B14F-4D97-AF65-F5344CB8AC3E}">
        <p14:creationId xmlns:p14="http://schemas.microsoft.com/office/powerpoint/2010/main" val="2584819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646B7B2-AC09-0B4A-837B-59B26EC7EFB8}"/>
              </a:ext>
            </a:extLst>
          </p:cNvPr>
          <p:cNvSpPr>
            <a:spLocks noGrp="1"/>
          </p:cNvSpPr>
          <p:nvPr>
            <p:ph type="title"/>
          </p:nvPr>
        </p:nvSpPr>
        <p:spPr/>
        <p:txBody>
          <a:bodyPr/>
          <a:lstStyle/>
          <a:p>
            <a:pPr algn="l"/>
            <a:r>
              <a:rPr lang="fa-IR"/>
              <a:t>Discussion</a:t>
            </a:r>
          </a:p>
        </p:txBody>
      </p:sp>
      <p:sp>
        <p:nvSpPr>
          <p:cNvPr id="3" name="نگهدارنده مکان محتوا 2">
            <a:extLst>
              <a:ext uri="{FF2B5EF4-FFF2-40B4-BE49-F238E27FC236}">
                <a16:creationId xmlns:a16="http://schemas.microsoft.com/office/drawing/2014/main" id="{86B15C53-B9BF-C147-92F7-2243A983BCB6}"/>
              </a:ext>
            </a:extLst>
          </p:cNvPr>
          <p:cNvSpPr>
            <a:spLocks noGrp="1"/>
          </p:cNvSpPr>
          <p:nvPr>
            <p:ph idx="1"/>
          </p:nvPr>
        </p:nvSpPr>
        <p:spPr>
          <a:xfrm>
            <a:off x="1524000" y="1853248"/>
            <a:ext cx="7837716" cy="3759456"/>
          </a:xfrm>
        </p:spPr>
        <p:txBody>
          <a:bodyPr>
            <a:normAutofit fontScale="92500" lnSpcReduction="10000"/>
          </a:bodyPr>
          <a:lstStyle/>
          <a:p>
            <a:pPr algn="justLow" rtl="0"/>
            <a:r>
              <a:rPr lang="af-ZA" sz="1800">
                <a:effectLst/>
                <a:latin typeface="Calibri" panose="020F0502020204030204" pitchFamily="34" charset="0"/>
                <a:ea typeface="Times New Roman" panose="02020603050405020304" pitchFamily="18" charset="0"/>
              </a:rPr>
              <a:t>The script of "Journey to Ch</a:t>
            </a:r>
            <a:r>
              <a:rPr lang="fa-IR" sz="1800">
                <a:effectLst/>
                <a:latin typeface="Calibri" panose="020F0502020204030204" pitchFamily="34" charset="0"/>
                <a:ea typeface="Times New Roman" panose="02020603050405020304" pitchFamily="18" charset="0"/>
              </a:rPr>
              <a:t>azabeh</a:t>
            </a:r>
            <a:r>
              <a:rPr lang="af-ZA" sz="1800">
                <a:effectLst/>
                <a:latin typeface="Calibri" panose="020F0502020204030204" pitchFamily="34" charset="0"/>
                <a:ea typeface="Times New Roman" panose="02020603050405020304" pitchFamily="18" charset="0"/>
              </a:rPr>
              <a:t>" is very fluent and popular, the humor along with the bitterness of the war is beautifully expressed and has added to the artistic aspect of the work. Because of the fluidity of the narrative, the audience is not easily distracted by time travel, or rather the confluence of the past and the present, and is quickly accompanied by the film.</a:t>
            </a:r>
            <a:endParaRPr lang="fa-IR" sz="1800">
              <a:effectLst/>
              <a:latin typeface="Calibri" panose="020F0502020204030204" pitchFamily="34" charset="0"/>
              <a:ea typeface="Times New Roman" panose="02020603050405020304" pitchFamily="18" charset="0"/>
            </a:endParaRPr>
          </a:p>
          <a:p>
            <a:pPr algn="justLow" rtl="0"/>
            <a:r>
              <a:rPr lang="en-US" sz="1800">
                <a:effectLst/>
                <a:latin typeface="Calibri" panose="020F0502020204030204" pitchFamily="34" charset="0"/>
                <a:ea typeface="Times New Roman" panose="02020603050405020304" pitchFamily="18" charset="0"/>
              </a:rPr>
              <a:t>The director's creativity shows different aspects of the war. By traveling to the mind without limiting time and place, he has given a good narrative form to the story and shows the sad tone of sacrifice and self-sacrifice of the martyrs; The martyrs who laid down their lives to protect their homeland. The performance of the wounded commander, who stood by the tank pipe until the last moment, shows the resistance of the martyrs. The film is an epic poem composed in the form of an elegy; Maintaining the position until the last breath, humility and humor of the martyrs and showing the fighters as ordinary human beings all speak for themselves.</a:t>
            </a:r>
          </a:p>
        </p:txBody>
      </p:sp>
    </p:spTree>
    <p:extLst>
      <p:ext uri="{BB962C8B-B14F-4D97-AF65-F5344CB8AC3E}">
        <p14:creationId xmlns:p14="http://schemas.microsoft.com/office/powerpoint/2010/main" val="185210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18AF963-6B66-9140-8303-F370EAFC9330}"/>
              </a:ext>
            </a:extLst>
          </p:cNvPr>
          <p:cNvSpPr>
            <a:spLocks noGrp="1"/>
          </p:cNvSpPr>
          <p:nvPr>
            <p:ph type="title"/>
          </p:nvPr>
        </p:nvSpPr>
        <p:spPr/>
        <p:txBody>
          <a:bodyPr/>
          <a:lstStyle/>
          <a:p>
            <a:pPr algn="l"/>
            <a:r>
              <a:rPr lang="fa-IR"/>
              <a:t>Discussion</a:t>
            </a:r>
          </a:p>
        </p:txBody>
      </p:sp>
      <p:sp>
        <p:nvSpPr>
          <p:cNvPr id="3" name="نگهدارنده مکان محتوا 2">
            <a:extLst>
              <a:ext uri="{FF2B5EF4-FFF2-40B4-BE49-F238E27FC236}">
                <a16:creationId xmlns:a16="http://schemas.microsoft.com/office/drawing/2014/main" id="{852C19AF-F247-4840-AD65-17F7578E1224}"/>
              </a:ext>
            </a:extLst>
          </p:cNvPr>
          <p:cNvSpPr>
            <a:spLocks noGrp="1"/>
          </p:cNvSpPr>
          <p:nvPr>
            <p:ph idx="1"/>
          </p:nvPr>
        </p:nvSpPr>
        <p:spPr>
          <a:xfrm>
            <a:off x="1104293" y="2052918"/>
            <a:ext cx="8946541" cy="4195481"/>
          </a:xfrm>
        </p:spPr>
        <p:txBody>
          <a:bodyPr>
            <a:normAutofit/>
          </a:bodyPr>
          <a:lstStyle/>
          <a:p>
            <a:pPr algn="justLow" rtl="0"/>
            <a:r>
              <a:rPr lang="en-US">
                <a:effectLst/>
                <a:latin typeface="Calibri" panose="020F0502020204030204" pitchFamily="34" charset="0"/>
                <a:ea typeface="Times New Roman" panose="02020603050405020304" pitchFamily="18" charset="0"/>
              </a:rPr>
              <a:t>Perhaps the critique of "M</a:t>
            </a:r>
            <a:r>
              <a:rPr lang="fa-IR">
                <a:effectLst/>
                <a:latin typeface="Calibri" panose="020F0502020204030204" pitchFamily="34" charset="0"/>
                <a:ea typeface="Times New Roman" panose="02020603050405020304" pitchFamily="18" charset="0"/>
              </a:rPr>
              <a:t>ollagho</a:t>
            </a:r>
            <a:r>
              <a:rPr lang="en-US">
                <a:effectLst/>
                <a:latin typeface="Calibri" panose="020F0502020204030204" pitchFamily="34" charset="0"/>
                <a:ea typeface="Times New Roman" panose="02020603050405020304" pitchFamily="18" charset="0"/>
              </a:rPr>
              <a:t>lipour" is why we do not appreciate all the sacrifices of the martyrs and idealism. Even when Vahid returns to the present, he is in the same mood of "holy defense" and wants to stay in Ch</a:t>
            </a:r>
            <a:r>
              <a:rPr lang="fa-IR">
                <a:effectLst/>
                <a:latin typeface="Calibri" panose="020F0502020204030204" pitchFamily="34" charset="0"/>
                <a:ea typeface="Times New Roman" panose="02020603050405020304" pitchFamily="18" charset="0"/>
              </a:rPr>
              <a:t>azabeh</a:t>
            </a:r>
            <a:r>
              <a:rPr lang="en-US">
                <a:effectLst/>
                <a:latin typeface="Calibri" panose="020F0502020204030204" pitchFamily="34" charset="0"/>
                <a:ea typeface="Times New Roman" panose="02020603050405020304" pitchFamily="18" charset="0"/>
              </a:rPr>
              <a:t>. The vacancy of two martyrs in the photo has hurt his heart and he hopes to keep the memory of that time and those people in his mind forever.</a:t>
            </a:r>
          </a:p>
        </p:txBody>
      </p:sp>
    </p:spTree>
    <p:extLst>
      <p:ext uri="{BB962C8B-B14F-4D97-AF65-F5344CB8AC3E}">
        <p14:creationId xmlns:p14="http://schemas.microsoft.com/office/powerpoint/2010/main" val="734779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F82B7B5-F3BF-E942-B0B2-FA5E41FCC256}"/>
              </a:ext>
            </a:extLst>
          </p:cNvPr>
          <p:cNvSpPr>
            <a:spLocks noGrp="1"/>
          </p:cNvSpPr>
          <p:nvPr>
            <p:ph type="title"/>
          </p:nvPr>
        </p:nvSpPr>
        <p:spPr/>
        <p:txBody>
          <a:bodyPr/>
          <a:lstStyle/>
          <a:p>
            <a:pPr algn="l"/>
            <a:r>
              <a:rPr lang="af-ZA"/>
              <a:t>Conclusions</a:t>
            </a:r>
            <a:endParaRPr lang="fa-IR"/>
          </a:p>
        </p:txBody>
      </p:sp>
      <p:sp>
        <p:nvSpPr>
          <p:cNvPr id="3" name="نگهدارنده مکان محتوا 2">
            <a:extLst>
              <a:ext uri="{FF2B5EF4-FFF2-40B4-BE49-F238E27FC236}">
                <a16:creationId xmlns:a16="http://schemas.microsoft.com/office/drawing/2014/main" id="{6DD92118-0BEF-4B47-B186-A6DD46EA0DF9}"/>
              </a:ext>
            </a:extLst>
          </p:cNvPr>
          <p:cNvSpPr>
            <a:spLocks noGrp="1"/>
          </p:cNvSpPr>
          <p:nvPr>
            <p:ph idx="1"/>
          </p:nvPr>
        </p:nvSpPr>
        <p:spPr>
          <a:xfrm>
            <a:off x="1104293" y="2052918"/>
            <a:ext cx="8946541" cy="4195481"/>
          </a:xfrm>
        </p:spPr>
        <p:txBody>
          <a:bodyPr/>
          <a:lstStyle/>
          <a:p>
            <a:pPr algn="justLow" rtl="0"/>
            <a:r>
              <a:rPr lang="en-US">
                <a:effectLst/>
                <a:latin typeface="Calibri" panose="020F0502020204030204" pitchFamily="34" charset="0"/>
                <a:ea typeface="Times New Roman" panose="02020603050405020304" pitchFamily="18" charset="0"/>
              </a:rPr>
              <a:t>In today's society, we are facing the same issues that the concern of "Rasoul M</a:t>
            </a:r>
            <a:r>
              <a:rPr lang="fa-IR">
                <a:effectLst/>
                <a:latin typeface="Calibri" panose="020F0502020204030204" pitchFamily="34" charset="0"/>
                <a:ea typeface="Times New Roman" panose="02020603050405020304" pitchFamily="18" charset="0"/>
              </a:rPr>
              <a:t>ollagho</a:t>
            </a:r>
            <a:r>
              <a:rPr lang="en-US">
                <a:effectLst/>
                <a:latin typeface="Calibri" panose="020F0502020204030204" pitchFamily="34" charset="0"/>
                <a:ea typeface="Times New Roman" panose="02020603050405020304" pitchFamily="18" charset="0"/>
              </a:rPr>
              <a:t>lipour" was about 25 years ago, which he expressed in "Journey to Ch</a:t>
            </a:r>
            <a:r>
              <a:rPr lang="fa-IR">
                <a:effectLst/>
                <a:latin typeface="Calibri" panose="020F0502020204030204" pitchFamily="34" charset="0"/>
                <a:ea typeface="Times New Roman" panose="02020603050405020304" pitchFamily="18" charset="0"/>
              </a:rPr>
              <a:t>zabeh</a:t>
            </a:r>
            <a:r>
              <a:rPr lang="en-US">
                <a:effectLst/>
                <a:latin typeface="Calibri" panose="020F0502020204030204" pitchFamily="34" charset="0"/>
                <a:ea typeface="Times New Roman" panose="02020603050405020304" pitchFamily="18" charset="0"/>
              </a:rPr>
              <a:t>" in the picture frame. Respecting the service of the past to the next generation, appreciating the martyrs, contrasting tradition and modernism, and using technology in line with the traditions and culture of the Iranian people are common concerns of Iranian society in the 1970s and 1990s.</a:t>
            </a:r>
          </a:p>
          <a:p>
            <a:pPr algn="justLow" rtl="0"/>
            <a:r>
              <a:rPr lang="en-US">
                <a:effectLst/>
                <a:latin typeface="Calibri" panose="020F0502020204030204" pitchFamily="34" charset="0"/>
                <a:ea typeface="Times New Roman" panose="02020603050405020304" pitchFamily="18" charset="0"/>
              </a:rPr>
              <a:t>At the time of its release, this work received positive feedback from both critics and the public. The topics covered in this film, including tradition, technology and war, are also discussed in today's society, so "Journey to Cha</a:t>
            </a:r>
            <a:r>
              <a:rPr lang="fa-IR">
                <a:effectLst/>
                <a:latin typeface="Calibri" panose="020F0502020204030204" pitchFamily="34" charset="0"/>
                <a:ea typeface="Times New Roman" panose="02020603050405020304" pitchFamily="18" charset="0"/>
              </a:rPr>
              <a:t>zabeh</a:t>
            </a:r>
            <a:r>
              <a:rPr lang="en-US">
                <a:effectLst/>
                <a:latin typeface="Calibri" panose="020F0502020204030204" pitchFamily="34" charset="0"/>
                <a:ea typeface="Times New Roman" panose="02020603050405020304" pitchFamily="18" charset="0"/>
              </a:rPr>
              <a:t>" can be considered a good film because over time, the purpose of the film can be touched.</a:t>
            </a:r>
          </a:p>
        </p:txBody>
      </p:sp>
    </p:spTree>
    <p:extLst>
      <p:ext uri="{BB962C8B-B14F-4D97-AF65-F5344CB8AC3E}">
        <p14:creationId xmlns:p14="http://schemas.microsoft.com/office/powerpoint/2010/main" val="13784304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یون">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صفحه گسترده</PresentationFormat>
  <Slides>10</Slides>
  <Notes>0</Notes>
  <HiddenSlides>0</HiddenSlides>
  <ScaleCrop>false</ScaleCrop>
  <HeadingPairs>
    <vt:vector size="4" baseType="variant">
      <vt:variant>
        <vt:lpstr>طرح زمینه</vt:lpstr>
      </vt:variant>
      <vt:variant>
        <vt:i4>1</vt:i4>
      </vt:variant>
      <vt:variant>
        <vt:lpstr>عنوان های اسلاید</vt:lpstr>
      </vt:variant>
      <vt:variant>
        <vt:i4>10</vt:i4>
      </vt:variant>
    </vt:vector>
  </HeadingPairs>
  <TitlesOfParts>
    <vt:vector size="11" baseType="lpstr">
      <vt:lpstr>یون</vt:lpstr>
      <vt:lpstr>Literary Criticism of "Journey to Chazabeh"</vt:lpstr>
      <vt:lpstr>Introduction</vt:lpstr>
      <vt:lpstr>ABSTRACT</vt:lpstr>
      <vt:lpstr>Discussion</vt:lpstr>
      <vt:lpstr>Discussion</vt:lpstr>
      <vt:lpstr>Discussion</vt:lpstr>
      <vt:lpstr>Discussion</vt:lpstr>
      <vt:lpstr>Discussion</vt:lpstr>
      <vt:lpstr>Conclusions</vt:lpstr>
      <vt:lpstr>Schematic diagram of article production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نقد ادبی فیلم "سفر به چذابه"</dc:title>
  <dc:creator>mohamadali_mirzaii@yahoo.com</dc:creator>
  <cp:lastModifiedBy>mohamadali_mirzaii@yahoo.com</cp:lastModifiedBy>
  <cp:revision>4</cp:revision>
  <dcterms:created xsi:type="dcterms:W3CDTF">2020-06-16T08:18:32Z</dcterms:created>
  <dcterms:modified xsi:type="dcterms:W3CDTF">2020-06-16T13:19:03Z</dcterms:modified>
</cp:coreProperties>
</file>